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264" r:id="rId13"/>
    <p:sldId id="289" r:id="rId14"/>
    <p:sldId id="265" r:id="rId15"/>
    <p:sldId id="266" r:id="rId16"/>
    <p:sldId id="267" r:id="rId17"/>
    <p:sldId id="268" r:id="rId18"/>
    <p:sldId id="27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84" d="100"/>
          <a:sy n="84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000372"/>
            <a:ext cx="7315200" cy="19278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000372"/>
            <a:ext cx="228600" cy="19278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353328" cy="990600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+mn-ea"/>
                <a:ea typeface="+mn-ea"/>
              </a:rPr>
              <a:t>2019</a:t>
            </a:r>
            <a:r>
              <a:rPr lang="zh-CN" altLang="en-US" sz="4800" b="1" dirty="0">
                <a:latin typeface="+mn-ea"/>
                <a:ea typeface="+mn-ea"/>
              </a:rPr>
              <a:t>级硕士究生招生考试</a:t>
            </a:r>
            <a:r>
              <a:rPr lang="en-US" altLang="zh-CN" sz="4800" b="1" dirty="0">
                <a:latin typeface="+mn-ea"/>
                <a:ea typeface="+mn-ea"/>
              </a:rPr>
              <a:t/>
            </a:r>
            <a:br>
              <a:rPr lang="en-US" altLang="zh-CN" sz="4800" b="1" dirty="0">
                <a:latin typeface="+mn-ea"/>
                <a:ea typeface="+mn-ea"/>
              </a:rPr>
            </a:br>
            <a:r>
              <a:rPr lang="zh-CN" altLang="en-US" sz="5400" b="1" dirty="0">
                <a:latin typeface="+mn-ea"/>
                <a:ea typeface="+mn-ea"/>
              </a:rPr>
              <a:t>心理健康测评操作流程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56" y="528638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学生处心理健康教育与咨询中心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研究生处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3906"/>
          <a:stretch>
            <a:fillRect/>
          </a:stretch>
        </p:blipFill>
        <p:spPr bwMode="auto">
          <a:xfrm>
            <a:off x="3143240" y="1571612"/>
            <a:ext cx="2714644" cy="46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32906"/>
              <a:gd name="adj2" fmla="val 1515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输入密码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3906"/>
          <a:stretch>
            <a:fillRect/>
          </a:stretch>
        </p:blipFill>
        <p:spPr bwMode="auto">
          <a:xfrm>
            <a:off x="3143240" y="1571612"/>
            <a:ext cx="2714644" cy="46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25550"/>
              <a:gd name="adj2" fmla="val 1852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点击登录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894"/>
          <a:stretch>
            <a:fillRect/>
          </a:stretch>
        </p:blipFill>
        <p:spPr bwMode="auto">
          <a:xfrm>
            <a:off x="3214678" y="1500174"/>
            <a:ext cx="2777133" cy="47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标注 5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65793"/>
              <a:gd name="adj2" fmla="val 1211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请仔细阅读以上文字后勾选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第三步，</a:t>
            </a:r>
            <a:endParaRPr lang="en-US" altLang="zh-CN" sz="2800" b="1" dirty="0"/>
          </a:p>
          <a:p>
            <a:r>
              <a:rPr lang="zh-CN" altLang="en-US" sz="2800" b="1" dirty="0"/>
              <a:t>阅读知情通知书。</a:t>
            </a:r>
            <a:endParaRPr lang="en-US" altLang="zh-CN" sz="2800" b="1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894"/>
          <a:stretch>
            <a:fillRect/>
          </a:stretch>
        </p:blipFill>
        <p:spPr bwMode="auto">
          <a:xfrm>
            <a:off x="3214678" y="1500174"/>
            <a:ext cx="2777133" cy="47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标注 5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14732"/>
              <a:gd name="adj2" fmla="val 2466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勾选后点击继续下一步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第三步，</a:t>
            </a:r>
            <a:endParaRPr lang="en-US" altLang="zh-CN" sz="2800" b="1" dirty="0"/>
          </a:p>
          <a:p>
            <a:r>
              <a:rPr lang="zh-CN" altLang="en-US" sz="2800" b="1" dirty="0"/>
              <a:t>阅读知情通知书。</a:t>
            </a:r>
            <a:endParaRPr lang="en-US" altLang="zh-CN" sz="2800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42928" y="1886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894"/>
          <a:stretch>
            <a:fillRect/>
          </a:stretch>
        </p:blipFill>
        <p:spPr bwMode="auto">
          <a:xfrm>
            <a:off x="3571868" y="1428736"/>
            <a:ext cx="2777133" cy="47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4357686" y="3000372"/>
            <a:ext cx="1857388" cy="214314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64104"/>
              <a:gd name="adj2" fmla="val 782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所有项目均为必填项，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请准确填写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第四步，</a:t>
            </a:r>
            <a:endParaRPr lang="en-US" altLang="zh-CN" sz="2800" b="1" dirty="0"/>
          </a:p>
          <a:p>
            <a:r>
              <a:rPr lang="zh-CN" altLang="en-US" sz="2800" b="1" dirty="0"/>
              <a:t>完善个人信息。</a:t>
            </a:r>
            <a:endParaRPr lang="en-US" altLang="zh-CN" sz="2800" b="1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797"/>
          <a:stretch>
            <a:fillRect/>
          </a:stretch>
        </p:blipFill>
        <p:spPr bwMode="auto">
          <a:xfrm>
            <a:off x="3357554" y="1214422"/>
            <a:ext cx="29351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标注 5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01751"/>
              <a:gd name="adj2" fmla="val 2486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请仔细阅读测评介绍后点击开始测评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000240"/>
            <a:ext cx="3286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第五步，</a:t>
            </a:r>
            <a:endParaRPr lang="en-US" altLang="zh-CN" sz="2800" b="1" dirty="0"/>
          </a:p>
          <a:p>
            <a:r>
              <a:rPr lang="zh-CN" altLang="en-US" sz="2400" b="1" dirty="0"/>
              <a:t>阅读“测试介绍”。</a:t>
            </a:r>
            <a:endParaRPr lang="en-US" altLang="zh-CN" sz="2400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341"/>
          <a:stretch>
            <a:fillRect/>
          </a:stretch>
        </p:blipFill>
        <p:spPr bwMode="auto">
          <a:xfrm>
            <a:off x="4357686" y="1571612"/>
            <a:ext cx="2777133" cy="47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1785926"/>
            <a:ext cx="3286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第六步，参与测评</a:t>
            </a:r>
            <a:endParaRPr lang="en-US" altLang="zh-CN" sz="2800" b="1" dirty="0"/>
          </a:p>
          <a:p>
            <a:r>
              <a:rPr lang="zh-CN" altLang="en-US" sz="2400" b="1" dirty="0"/>
              <a:t>测评共有</a:t>
            </a:r>
            <a:r>
              <a:rPr lang="en-US" altLang="zh-CN" sz="2400" b="1" dirty="0"/>
              <a:t>96</a:t>
            </a:r>
            <a:r>
              <a:rPr lang="zh-CN" altLang="en-US" sz="2400" b="1" dirty="0"/>
              <a:t>道题，作答时间不限，要求学生要根据自身情况真实作答，作答后选项不可修改。顶部提供答题卡，可以查看试题是否遗漏，只有</a:t>
            </a:r>
            <a:r>
              <a:rPr lang="en-US" altLang="zh-CN" sz="2400" b="1" dirty="0"/>
              <a:t>96</a:t>
            </a:r>
            <a:r>
              <a:rPr lang="zh-CN" altLang="en-US" sz="2400" b="1" dirty="0"/>
              <a:t>题全部作答，方完成了测试</a:t>
            </a:r>
            <a:endParaRPr lang="en-US" altLang="zh-CN" sz="2400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9404" t="17135" r="-2814" b="4796"/>
          <a:stretch>
            <a:fillRect/>
          </a:stretch>
        </p:blipFill>
        <p:spPr bwMode="auto">
          <a:xfrm>
            <a:off x="3214678" y="1214422"/>
            <a:ext cx="3429024" cy="51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86" y="164305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第七步，</a:t>
            </a:r>
            <a:endParaRPr lang="en-US" altLang="zh-CN" sz="2800" b="1" dirty="0"/>
          </a:p>
          <a:p>
            <a:r>
              <a:rPr lang="zh-CN" altLang="en-US" sz="2800" b="1" dirty="0"/>
              <a:t>提交测评试卷。</a:t>
            </a:r>
            <a:endParaRPr lang="en-US" altLang="zh-CN" sz="2800" b="1" dirty="0"/>
          </a:p>
        </p:txBody>
      </p:sp>
      <p:sp>
        <p:nvSpPr>
          <p:cNvPr id="11" name="矩形标注 10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55409"/>
              <a:gd name="adj2" fmla="val 2717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测评结束后点击退出平台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2" name="Picture 4" descr="https://timgsa.baidu.com/timg?image&amp;quality=80&amp;size=b9999_10000&amp;sec=1496201298141&amp;di=b8ef6ca7963023d0d2fd6b00d982cd0d&amp;imgtype=0&amp;src=http%3A%2F%2Fpic.58pic.com%2F58pic%2F15%2F55%2F49%2F04V58PICPh4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使用</a:t>
            </a:r>
            <a:r>
              <a:rPr lang="zh-CN" altLang="en-US" b="1" dirty="0">
                <a:solidFill>
                  <a:srgbClr val="FF0000"/>
                </a:solidFill>
              </a:rPr>
              <a:t>手机</a:t>
            </a:r>
            <a:r>
              <a:rPr lang="zh-CN" altLang="en-US" b="1" dirty="0"/>
              <a:t>参与心理健康测评的指导</a:t>
            </a:r>
          </a:p>
        </p:txBody>
      </p:sp>
      <p:pic>
        <p:nvPicPr>
          <p:cNvPr id="7" name="图片 6" descr="心理健康测评二维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85860"/>
            <a:ext cx="4500594" cy="5034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714488"/>
            <a:ext cx="33575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第一步，</a:t>
            </a:r>
            <a:endParaRPr lang="en-US" altLang="zh-CN" sz="2800" b="1" dirty="0"/>
          </a:p>
          <a:p>
            <a:r>
              <a:rPr lang="zh-CN" altLang="en-US" sz="2800" b="1" dirty="0"/>
              <a:t>      扫描二维码登录。</a:t>
            </a:r>
            <a:endParaRPr lang="en-US" altLang="zh-CN" sz="2800" b="1" dirty="0"/>
          </a:p>
          <a:p>
            <a:r>
              <a:rPr lang="zh-CN" altLang="en-US" dirty="0"/>
              <a:t>         </a:t>
            </a:r>
            <a:endParaRPr lang="en-US" altLang="zh-CN" dirty="0"/>
          </a:p>
          <a:p>
            <a:r>
              <a:rPr lang="en-US" altLang="zh-CN" sz="2000" dirty="0"/>
              <a:t>         </a:t>
            </a:r>
            <a:r>
              <a:rPr lang="zh-CN" altLang="en-US" sz="2000" dirty="0"/>
              <a:t>支持任何型号的手机。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894"/>
          <a:stretch>
            <a:fillRect/>
          </a:stretch>
        </p:blipFill>
        <p:spPr bwMode="auto">
          <a:xfrm>
            <a:off x="3071802" y="1357298"/>
            <a:ext cx="277713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429388" y="1357298"/>
            <a:ext cx="2071702" cy="1357322"/>
          </a:xfrm>
          <a:prstGeom prst="wedgeRectCallout">
            <a:avLst>
              <a:gd name="adj1" fmla="val -125200"/>
              <a:gd name="adj2" fmla="val 680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点击获取密码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812"/>
          <a:stretch>
            <a:fillRect/>
          </a:stretch>
        </p:blipFill>
        <p:spPr bwMode="auto">
          <a:xfrm>
            <a:off x="3071802" y="1285860"/>
            <a:ext cx="2857520" cy="49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215074" y="1714488"/>
            <a:ext cx="2071702" cy="1357322"/>
          </a:xfrm>
          <a:prstGeom prst="wedgeRectCallout">
            <a:avLst>
              <a:gd name="adj1" fmla="val -125200"/>
              <a:gd name="adj2" fmla="val 680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学校代码：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10172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812"/>
          <a:stretch>
            <a:fillRect/>
          </a:stretch>
        </p:blipFill>
        <p:spPr bwMode="auto">
          <a:xfrm>
            <a:off x="3071802" y="1285860"/>
            <a:ext cx="2857520" cy="49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215074" y="1714488"/>
            <a:ext cx="2317366" cy="1357322"/>
          </a:xfrm>
          <a:prstGeom prst="wedgeRectCallout">
            <a:avLst>
              <a:gd name="adj1" fmla="val -129375"/>
              <a:gd name="adj2" fmla="val 10177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学号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为考生编号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812"/>
          <a:stretch>
            <a:fillRect/>
          </a:stretch>
        </p:blipFill>
        <p:spPr bwMode="auto">
          <a:xfrm>
            <a:off x="3071802" y="1285860"/>
            <a:ext cx="2857520" cy="49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215074" y="1714488"/>
            <a:ext cx="2071702" cy="1357322"/>
          </a:xfrm>
          <a:prstGeom prst="wedgeRectCallout">
            <a:avLst>
              <a:gd name="adj1" fmla="val -128182"/>
              <a:gd name="adj2" fmla="val 1290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请准确填写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您的姓名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885"/>
          <a:stretch>
            <a:fillRect/>
          </a:stretch>
        </p:blipFill>
        <p:spPr bwMode="auto">
          <a:xfrm>
            <a:off x="3500430" y="1357298"/>
            <a:ext cx="2786082" cy="48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97459"/>
              <a:gd name="adj2" fmla="val 1561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点击获取密码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813"/>
          <a:stretch>
            <a:fillRect/>
          </a:stretch>
        </p:blipFill>
        <p:spPr bwMode="auto">
          <a:xfrm>
            <a:off x="3071802" y="1214422"/>
            <a:ext cx="2857520" cy="49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39397"/>
              <a:gd name="adj2" fmla="val 1224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请牢记密码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813"/>
          <a:stretch>
            <a:fillRect/>
          </a:stretch>
        </p:blipFill>
        <p:spPr bwMode="auto">
          <a:xfrm>
            <a:off x="3071802" y="1214422"/>
            <a:ext cx="2857520" cy="49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500826" y="1714488"/>
            <a:ext cx="2071702" cy="1357322"/>
          </a:xfrm>
          <a:prstGeom prst="wedgeRectCallout">
            <a:avLst>
              <a:gd name="adj1" fmla="val -127281"/>
              <a:gd name="adj2" fmla="val 1621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点击进入测评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第二步，</a:t>
            </a:r>
            <a:endParaRPr lang="en-US" altLang="zh-CN" sz="2800" b="1" dirty="0"/>
          </a:p>
          <a:p>
            <a:r>
              <a:rPr lang="zh-CN" altLang="en-US" sz="2800" b="1" dirty="0"/>
              <a:t>输入登录信息，</a:t>
            </a:r>
            <a:endParaRPr lang="en-US" altLang="zh-CN" sz="2800" b="1" dirty="0"/>
          </a:p>
          <a:p>
            <a:r>
              <a:rPr lang="zh-CN" altLang="en-US" sz="2800" b="1" dirty="0"/>
              <a:t>登录测评系统 </a:t>
            </a:r>
            <a:r>
              <a:rPr lang="zh-CN" altLang="en-US" sz="2000" dirty="0"/>
              <a:t>。</a:t>
            </a:r>
            <a:endParaRPr lang="zh-CN" altLang="en-US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28596" y="1523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手机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参与心理</a:t>
            </a:r>
            <a:r>
              <a:rPr lang="zh-CN" altLang="en-US" sz="3200" b="1" dirty="0">
                <a:solidFill>
                  <a:srgbClr val="464653"/>
                </a:solidFill>
                <a:latin typeface="Bookman Old Style"/>
                <a:ea typeface="宋体"/>
                <a:cs typeface="+mj-cs"/>
              </a:rPr>
              <a:t>健康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测评的指导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344</TotalTime>
  <Words>403</Words>
  <Application>Microsoft Office PowerPoint</Application>
  <PresentationFormat>全屏显示(4:3)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质朴</vt:lpstr>
      <vt:lpstr>2019级硕士究生招生考试 心理健康测评操作流程</vt:lpstr>
      <vt:lpstr>使用手机参与心理健康测评的指导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AutoBVT</cp:lastModifiedBy>
  <cp:revision>243</cp:revision>
  <dcterms:modified xsi:type="dcterms:W3CDTF">2019-03-14T09:34:28Z</dcterms:modified>
</cp:coreProperties>
</file>